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9" r:id="rId4"/>
    <p:sldId id="257" r:id="rId5"/>
    <p:sldId id="261" r:id="rId6"/>
    <p:sldId id="258" r:id="rId7"/>
    <p:sldId id="260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datasets/justinas/nba-players-dat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73305D-1445-B6B1-2724-E18E2B202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8345"/>
            <a:ext cx="9144000" cy="1293236"/>
          </a:xfrm>
        </p:spPr>
        <p:txBody>
          <a:bodyPr>
            <a:noAutofit/>
          </a:bodyPr>
          <a:lstStyle/>
          <a:p>
            <a:r>
              <a:rPr lang="pl-PL" sz="8800" b="1" dirty="0">
                <a:solidFill>
                  <a:schemeClr val="bg1"/>
                </a:solidFill>
              </a:rPr>
              <a:t>Analiza graczy 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640FECE-4950-D152-4E87-9C6F7AD2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09" y="5532438"/>
            <a:ext cx="11185236" cy="1655762"/>
          </a:xfrm>
        </p:spPr>
        <p:txBody>
          <a:bodyPr/>
          <a:lstStyle/>
          <a:p>
            <a:r>
              <a:rPr lang="pl-PL" sz="2400" dirty="0">
                <a:solidFill>
                  <a:schemeClr val="bg1"/>
                </a:solidFill>
              </a:rPr>
              <a:t>pod kątem zbadania tendencji w rozwoju kariery na potrzeby nadchodzącego </a:t>
            </a:r>
            <a:r>
              <a:rPr lang="pl-PL" sz="2400" dirty="0" err="1">
                <a:solidFill>
                  <a:schemeClr val="bg1"/>
                </a:solidFill>
              </a:rPr>
              <a:t>draft’u</a:t>
            </a:r>
            <a:endParaRPr lang="pl-P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9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5">
            <a:extLst>
              <a:ext uri="{FF2B5EF4-FFF2-40B4-BE49-F238E27FC236}">
                <a16:creationId xmlns:a16="http://schemas.microsoft.com/office/drawing/2014/main" id="{196CB13F-EF4B-125A-9104-1DFDDFE253A3}"/>
              </a:ext>
            </a:extLst>
          </p:cNvPr>
          <p:cNvGrpSpPr/>
          <p:nvPr/>
        </p:nvGrpSpPr>
        <p:grpSpPr>
          <a:xfrm>
            <a:off x="773545" y="630913"/>
            <a:ext cx="10515600" cy="5475743"/>
            <a:chOff x="773545" y="630913"/>
            <a:chExt cx="10515600" cy="5475743"/>
          </a:xfrm>
        </p:grpSpPr>
        <p:sp>
          <p:nvSpPr>
            <p:cNvPr id="4" name="pole tekstowe 3">
              <a:extLst>
                <a:ext uri="{FF2B5EF4-FFF2-40B4-BE49-F238E27FC236}">
                  <a16:creationId xmlns:a16="http://schemas.microsoft.com/office/drawing/2014/main" id="{B7FF53B5-2529-82BA-CF87-96F6F8CE41A3}"/>
                </a:ext>
              </a:extLst>
            </p:cNvPr>
            <p:cNvSpPr txBox="1"/>
            <p:nvPr/>
          </p:nvSpPr>
          <p:spPr>
            <a:xfrm>
              <a:off x="773545" y="3859887"/>
              <a:ext cx="105156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l-PL" sz="2800" dirty="0"/>
                <a:t>Informacje zawarte w poniższej analizie zostały zaczerpnięte ze strony: </a:t>
              </a:r>
              <a:r>
                <a:rPr lang="pl-PL" sz="2800" dirty="0">
                  <a:hlinkClick r:id="rId2"/>
                </a:rPr>
                <a:t>https://www.kaggle.com/datasets/justinas/nba-players-data</a:t>
              </a:r>
              <a:endParaRPr lang="pl-PL" sz="2800" dirty="0"/>
            </a:p>
            <a:p>
              <a:pPr algn="just"/>
              <a:r>
                <a:rPr lang="pl-PL" sz="2800" dirty="0"/>
                <a:t>Wszystkie dane </a:t>
              </a:r>
              <a:r>
                <a:rPr lang="pl-PL" sz="2800" u="sng" dirty="0"/>
                <a:t>nie zostały </a:t>
              </a:r>
              <a:r>
                <a:rPr lang="pl-PL" sz="2800" dirty="0"/>
                <a:t>zmienione pod jakimkolwiek względem – zastosowano tylko sortowanie oraz grupowanie względem wyciągnięcia wniosków i analizy na potrzeby prezentacji.</a:t>
              </a:r>
            </a:p>
          </p:txBody>
        </p:sp>
        <p:sp>
          <p:nvSpPr>
            <p:cNvPr id="5" name="Symbol zastępczy zawartości 5">
              <a:extLst>
                <a:ext uri="{FF2B5EF4-FFF2-40B4-BE49-F238E27FC236}">
                  <a16:creationId xmlns:a16="http://schemas.microsoft.com/office/drawing/2014/main" id="{9F098C78-814C-1076-9A3F-F1AC6D3C8C73}"/>
                </a:ext>
              </a:extLst>
            </p:cNvPr>
            <p:cNvSpPr txBox="1">
              <a:spLocks/>
            </p:cNvSpPr>
            <p:nvPr/>
          </p:nvSpPr>
          <p:spPr>
            <a:xfrm>
              <a:off x="773545" y="630913"/>
              <a:ext cx="10515600" cy="31458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anose="020B0604020202020204" pitchFamily="34" charset="0"/>
                <a:buNone/>
              </a:pPr>
              <a:r>
                <a:rPr lang="pl-PL" dirty="0"/>
                <a:t>	Celem prezentacji jest zbadanie tendencji w rozwoju kariery koszykarzy w odniesieniu do ich </a:t>
              </a:r>
              <a:r>
                <a:rPr lang="pl-PL" u="sng" dirty="0"/>
                <a:t>cech fizycznych oraz miejsca urodzenia</a:t>
              </a:r>
              <a:r>
                <a:rPr lang="pl-PL" dirty="0"/>
                <a:t>. </a:t>
              </a:r>
            </a:p>
            <a:p>
              <a:pPr marL="0" indent="0" algn="just">
                <a:buFont typeface="Arial" panose="020B0604020202020204" pitchFamily="34" charset="0"/>
                <a:buNone/>
              </a:pPr>
              <a:r>
                <a:rPr lang="pl-PL" dirty="0"/>
                <a:t>	Dane zostały wstępnie ograniczone do wartości wykorzystanych w analizie, tzn.:</a:t>
              </a:r>
            </a:p>
            <a:p>
              <a:pPr algn="just">
                <a:buFontTx/>
                <a:buChar char="-"/>
              </a:pPr>
              <a:r>
                <a:rPr lang="pl-PL" dirty="0"/>
                <a:t>wstępna eliminacja graczy oznaczonych jako ’</a:t>
              </a:r>
              <a:r>
                <a:rPr lang="pl-PL" dirty="0" err="1"/>
                <a:t>Undrafted</a:t>
              </a:r>
              <a:r>
                <a:rPr lang="pl-PL" dirty="0"/>
                <a:t>’ (gracze nieposiadający numeru w drafcie lub nieprzygotowani do gry)</a:t>
              </a:r>
            </a:p>
            <a:p>
              <a:pPr marL="0" indent="0" algn="just">
                <a:buFont typeface="Arial" panose="020B0604020202020204" pitchFamily="34" charset="0"/>
                <a:buNone/>
              </a:pPr>
              <a:r>
                <a:rPr lang="pl-PL" dirty="0"/>
                <a:t>- zawodnicy z roku aktualnego draftu ( &gt;2021 )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pl-PL" dirty="0"/>
            </a:p>
          </p:txBody>
        </p:sp>
      </p:grpSp>
      <p:pic>
        <p:nvPicPr>
          <p:cNvPr id="12" name="Obraz 11">
            <a:extLst>
              <a:ext uri="{FF2B5EF4-FFF2-40B4-BE49-F238E27FC236}">
                <a16:creationId xmlns:a16="http://schemas.microsoft.com/office/drawing/2014/main" id="{D0FD82AD-3F1F-0557-B2FC-4FAB60228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812" y="5551378"/>
            <a:ext cx="889285" cy="11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2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shboard 3">
            <a:extLst>
              <a:ext uri="{FF2B5EF4-FFF2-40B4-BE49-F238E27FC236}">
                <a16:creationId xmlns:a16="http://schemas.microsoft.com/office/drawing/2014/main" id="{3376F6B4-0545-468E-8393-197F13E53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39"/>
            <a:ext cx="12192000" cy="507752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F14F821-EE39-946F-DE7A-33A482AF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090" y="5671127"/>
            <a:ext cx="1048155" cy="10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502DB861-2BE4-4533-A3A3-62378B0A4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39"/>
            <a:ext cx="12192000" cy="507752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3017904-CC50-079B-B394-EFCBE8A67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3092" y="5388575"/>
            <a:ext cx="1264108" cy="115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Dashboard 5">
            <a:extLst>
              <a:ext uri="{FF2B5EF4-FFF2-40B4-BE49-F238E27FC236}">
                <a16:creationId xmlns:a16="http://schemas.microsoft.com/office/drawing/2014/main" id="{5DFCAD6A-78DD-4035-9384-0D088C37F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39"/>
            <a:ext cx="12192000" cy="507752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86DBCD9-8938-329E-0CA7-F8A5BF49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082" y="5187377"/>
            <a:ext cx="2312699" cy="15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Dashboard 2">
            <a:extLst>
              <a:ext uri="{FF2B5EF4-FFF2-40B4-BE49-F238E27FC236}">
                <a16:creationId xmlns:a16="http://schemas.microsoft.com/office/drawing/2014/main" id="{770A9351-D95C-4D8E-BDD0-B1D74856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39"/>
            <a:ext cx="12192000" cy="5077522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A1F84FB5-5BC1-FE24-EA4B-13245EAA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328" y="5383561"/>
            <a:ext cx="462171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Dashboard 4">
            <a:extLst>
              <a:ext uri="{FF2B5EF4-FFF2-40B4-BE49-F238E27FC236}">
                <a16:creationId xmlns:a16="http://schemas.microsoft.com/office/drawing/2014/main" id="{7527F885-FA63-426E-8C09-3C5984EF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39"/>
            <a:ext cx="12192000" cy="507752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E78BF56-976A-5284-C49C-1EAADF3C5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5857" y="5394036"/>
            <a:ext cx="545143" cy="13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889E5A-0A2B-61FB-8219-DA9D19F5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332E7A-CFBC-7DC1-A441-20F4EA8B0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200" dirty="0"/>
              <a:t>Analiza miała na celu porównanie różnych wartości względem innych oraz pokazanie zależności między nimi.</a:t>
            </a:r>
          </a:p>
          <a:p>
            <a:pPr marL="514350" indent="-514350">
              <a:buAutoNum type="arabicPeriod"/>
            </a:pPr>
            <a:r>
              <a:rPr lang="pl-PL" sz="2200" dirty="0"/>
              <a:t>Najwięcej zawodników pochodzi z krajów Ameryki Północnej (głównie Stanów Zjednoczonych Ameryki)</a:t>
            </a:r>
          </a:p>
          <a:p>
            <a:pPr marL="514350" indent="-514350">
              <a:buAutoNum type="arabicPeriod"/>
            </a:pPr>
            <a:r>
              <a:rPr lang="pl-PL" sz="2200" dirty="0"/>
              <a:t>Wiek zawodnika, a runda w drafcie nie są powiązane – zawodnicy w różnym wieku mają różny stopień umiejętności</a:t>
            </a:r>
          </a:p>
          <a:p>
            <a:pPr marL="514350" indent="-514350">
              <a:buAutoNum type="arabicPeriod"/>
            </a:pPr>
            <a:r>
              <a:rPr lang="pl-PL" sz="2200" dirty="0"/>
              <a:t>Stosunek wagi do wzrostu nie jest jednoznaczny – np. zawodnik może ważyć więcej ze względu na większy wzrost, lecz nie zawsze.</a:t>
            </a:r>
          </a:p>
          <a:p>
            <a:pPr marL="514350" indent="-514350">
              <a:buAutoNum type="arabicPeriod"/>
            </a:pPr>
            <a:r>
              <a:rPr lang="pl-PL" sz="2200" dirty="0"/>
              <a:t>Osiemnastu zawodników odnotowało więcej zdobytych punktów względem średniej wszystkich zdobytych punktów (najwyżej ponad średnią był Paolo </a:t>
            </a:r>
            <a:r>
              <a:rPr lang="pl-PL" sz="2200" dirty="0" err="1"/>
              <a:t>Banchero</a:t>
            </a:r>
            <a:r>
              <a:rPr lang="pl-PL" sz="2200" dirty="0"/>
              <a:t>)</a:t>
            </a:r>
          </a:p>
          <a:p>
            <a:pPr marL="514350" indent="-514350">
              <a:buAutoNum type="arabicPeriod"/>
            </a:pPr>
            <a:r>
              <a:rPr lang="pl-PL" sz="2200" dirty="0"/>
              <a:t>Zawodnicy tacy jak Trevor </a:t>
            </a:r>
            <a:r>
              <a:rPr lang="pl-PL" sz="2200" dirty="0" err="1"/>
              <a:t>Keels</a:t>
            </a:r>
            <a:r>
              <a:rPr lang="pl-PL" sz="2200" dirty="0"/>
              <a:t> i Ryan </a:t>
            </a:r>
            <a:r>
              <a:rPr lang="pl-PL" sz="2200" dirty="0" err="1"/>
              <a:t>Rollins</a:t>
            </a:r>
            <a:r>
              <a:rPr lang="pl-PL" sz="2200" dirty="0"/>
              <a:t> posiadają najgorszy net-rating (różnica punktów zdobytych i straconych na 100 posiadań piłki)</a:t>
            </a:r>
          </a:p>
          <a:p>
            <a:pPr marL="514350" indent="-514350">
              <a:buAutoNum type="arabicPeriod"/>
            </a:pPr>
            <a:endParaRPr lang="pl-PL" sz="2200" dirty="0"/>
          </a:p>
          <a:p>
            <a:pPr marL="514350" indent="-514350">
              <a:buAutoNum type="arabicPeriod"/>
            </a:pP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  <a:p>
            <a:pPr marL="514350" indent="-514350">
              <a:buAutoNum type="arabicPeriod"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D2DB540-2CEB-F6A3-5BA2-96D5CD909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6" y="4886036"/>
            <a:ext cx="949672" cy="17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6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380158-17EF-8775-ADBA-8ECAFD87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511" y="4756371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Prezentację przygotował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 Krzysztof Sikorowski</a:t>
            </a:r>
          </a:p>
        </p:txBody>
      </p:sp>
    </p:spTree>
    <p:extLst>
      <p:ext uri="{BB962C8B-B14F-4D97-AF65-F5344CB8AC3E}">
        <p14:creationId xmlns:p14="http://schemas.microsoft.com/office/powerpoint/2010/main" val="380498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239</Words>
  <Application>Microsoft Office PowerPoint</Application>
  <PresentationFormat>Panoramiczny</PresentationFormat>
  <Paragraphs>19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Analiza graczy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Podsumowanie</vt:lpstr>
      <vt:lpstr>Prezentację przygotował  Krzysztof Sikorowski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Krzysztof</dc:creator>
  <cp:lastModifiedBy>Krzysztof Sikorowski</cp:lastModifiedBy>
  <cp:revision>2</cp:revision>
  <dcterms:created xsi:type="dcterms:W3CDTF">2024-06-22T13:52:09Z</dcterms:created>
  <dcterms:modified xsi:type="dcterms:W3CDTF">2024-06-22T14:58:18Z</dcterms:modified>
</cp:coreProperties>
</file>